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1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3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8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74"/>
  </p:notesMasterIdLst>
  <p:sldIdLst>
    <p:sldId id="284" r:id="rId15"/>
    <p:sldId id="5159" r:id="rId16"/>
    <p:sldId id="5187" r:id="rId17"/>
    <p:sldId id="951" r:id="rId18"/>
    <p:sldId id="952" r:id="rId19"/>
    <p:sldId id="953" r:id="rId20"/>
    <p:sldId id="949" r:id="rId21"/>
    <p:sldId id="5184" r:id="rId22"/>
    <p:sldId id="997" r:id="rId23"/>
    <p:sldId id="575" r:id="rId24"/>
    <p:sldId id="884" r:id="rId25"/>
    <p:sldId id="1056" r:id="rId26"/>
    <p:sldId id="904" r:id="rId27"/>
    <p:sldId id="5165" r:id="rId28"/>
    <p:sldId id="973" r:id="rId29"/>
    <p:sldId id="974" r:id="rId30"/>
    <p:sldId id="1009" r:id="rId31"/>
    <p:sldId id="1229" r:id="rId32"/>
    <p:sldId id="1234" r:id="rId33"/>
    <p:sldId id="1008" r:id="rId34"/>
    <p:sldId id="1010" r:id="rId35"/>
    <p:sldId id="1014" r:id="rId36"/>
    <p:sldId id="1015" r:id="rId37"/>
    <p:sldId id="1235" r:id="rId38"/>
    <p:sldId id="1236" r:id="rId39"/>
    <p:sldId id="1237" r:id="rId40"/>
    <p:sldId id="1238" r:id="rId41"/>
    <p:sldId id="1248" r:id="rId42"/>
    <p:sldId id="5185" r:id="rId43"/>
    <p:sldId id="989" r:id="rId44"/>
    <p:sldId id="1054" r:id="rId45"/>
    <p:sldId id="1055" r:id="rId46"/>
    <p:sldId id="5186" r:id="rId47"/>
    <p:sldId id="1017" r:id="rId48"/>
    <p:sldId id="993" r:id="rId49"/>
    <p:sldId id="990" r:id="rId50"/>
    <p:sldId id="1151" r:id="rId51"/>
    <p:sldId id="991" r:id="rId52"/>
    <p:sldId id="1031" r:id="rId53"/>
    <p:sldId id="5177" r:id="rId54"/>
    <p:sldId id="5180" r:id="rId55"/>
    <p:sldId id="5188" r:id="rId56"/>
    <p:sldId id="5183" r:id="rId57"/>
    <p:sldId id="1205" r:id="rId58"/>
    <p:sldId id="1206" r:id="rId59"/>
    <p:sldId id="1207" r:id="rId60"/>
    <p:sldId id="1208" r:id="rId61"/>
    <p:sldId id="1209" r:id="rId62"/>
    <p:sldId id="5160" r:id="rId63"/>
    <p:sldId id="1079" r:id="rId64"/>
    <p:sldId id="1080" r:id="rId65"/>
    <p:sldId id="1082" r:id="rId66"/>
    <p:sldId id="1083" r:id="rId67"/>
    <p:sldId id="5189" r:id="rId68"/>
    <p:sldId id="5166" r:id="rId69"/>
    <p:sldId id="5168" r:id="rId70"/>
    <p:sldId id="1077" r:id="rId71"/>
    <p:sldId id="1078" r:id="rId72"/>
    <p:sldId id="5169" r:id="rId7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2"/>
    <p:restoredTop sz="94669"/>
  </p:normalViewPr>
  <p:slideViewPr>
    <p:cSldViewPr snapToGrid="0">
      <p:cViewPr varScale="1">
        <p:scale>
          <a:sx n="79" d="100"/>
          <a:sy n="79" d="100"/>
        </p:scale>
        <p:origin x="200" y="3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16" Type="http://schemas.openxmlformats.org/officeDocument/2006/relationships/slide" Target="slides/slide2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7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035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40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34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4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FD4EA8-685D-4AA8-B9A5-3809DE37BBA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0533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44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3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3/13/19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6.xml"/><Relationship Id="rId7" Type="http://schemas.openxmlformats.org/officeDocument/2006/relationships/oleObject" Target="../embeddings/oleObject4.bin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150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10" Type="http://schemas.openxmlformats.org/officeDocument/2006/relationships/image" Target="../media/image4.wmf"/><Relationship Id="rId4" Type="http://schemas.openxmlformats.org/officeDocument/2006/relationships/tags" Target="../tags/tag9.xml"/><Relationship Id="rId9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150.xml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4.wmf"/><Relationship Id="rId4" Type="http://schemas.openxmlformats.org/officeDocument/2006/relationships/tags" Target="../tags/tag14.xml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w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4.w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5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35.xml"/><Relationship Id="rId7" Type="http://schemas.openxmlformats.org/officeDocument/2006/relationships/oleObject" Target="../embeddings/oleObject17.bin"/><Relationship Id="rId2" Type="http://schemas.openxmlformats.org/officeDocument/2006/relationships/tags" Target="../tags/tag3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0.xml"/><Relationship Id="rId9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5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6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8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9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1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notesSlide" Target="../notesSlides/notesSlide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45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8.wmf"/><Relationship Id="rId2" Type="http://schemas.openxmlformats.org/officeDocument/2006/relationships/tags" Target="../tags/tag44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10.xml"/><Relationship Id="rId11" Type="http://schemas.openxmlformats.org/officeDocument/2006/relationships/oleObject" Target="../embeddings/oleObject24.bin"/><Relationship Id="rId5" Type="http://schemas.openxmlformats.org/officeDocument/2006/relationships/slideLayout" Target="../slideLayouts/slideLayout150.xml"/><Relationship Id="rId10" Type="http://schemas.openxmlformats.org/officeDocument/2006/relationships/image" Target="../media/image27.wmf"/><Relationship Id="rId4" Type="http://schemas.openxmlformats.org/officeDocument/2006/relationships/tags" Target="../tags/tag46.xml"/><Relationship Id="rId9" Type="http://schemas.openxmlformats.org/officeDocument/2006/relationships/oleObject" Target="../embeddings/oleObject23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architecture/fall2018/lib/exe/fetch.php?media=onur-comparch-f17-how-to-do-the-paper-reviews.ppt" TargetMode="External"/><Relationship Id="rId7" Type="http://schemas.openxmlformats.org/officeDocument/2006/relationships/hyperlink" Target="https://safari.ethz.ch/architecture/fall2018/lib/exe/fetch.php?media=review-chapter-2.pdf" TargetMode="External"/><Relationship Id="rId2" Type="http://schemas.openxmlformats.org/officeDocument/2006/relationships/hyperlink" Target="https://safari.ethz.ch/architecture/fall2018/lib/exe/fetch.php?media=onur-comparch-f17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architecture/fall2018/lib/exe/fetch.php?media=review-chapter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architecture/fall2018/lib/exe/fetch.php?media=review-sms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9079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200" dirty="0">
                <a:ea typeface="ＭＳ Ｐゴシック" panose="020B0600070205080204" pitchFamily="34" charset="-128"/>
              </a:rPr>
              <a:t>Lecture 7.1: Sequential Logic Design II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Review: 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Recall: 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10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78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Recall: 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1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Recall: 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3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This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Sequential Logic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Tomorrow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6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82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6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30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54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Timing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9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5B7EB0-6CD6-0E4B-B657-BDD81BE0754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94489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Thursday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Von Neumann Model of Execution</a:t>
            </a:r>
          </a:p>
          <a:p>
            <a:pPr lvl="1"/>
            <a:r>
              <a:rPr lang="en-US" dirty="0"/>
              <a:t>Instruction Set Architecture</a:t>
            </a:r>
          </a:p>
          <a:p>
            <a:pPr lvl="2"/>
            <a:r>
              <a:rPr lang="en-US" dirty="0"/>
              <a:t>LC-3 and MIPS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Friday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ISA and Assembly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63244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99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69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692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59520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27141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32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515393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18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52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2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4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27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28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282953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836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1: </a:t>
            </a:r>
            <a:r>
              <a:rPr lang="en-US" dirty="0"/>
              <a:t>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/>
              <a:t>Why is it important?</a:t>
            </a:r>
          </a:p>
          <a:p>
            <a:r>
              <a:rPr lang="en-US" b="1"/>
              <a:t>Future Computing Architectures</a:t>
            </a:r>
          </a:p>
          <a:p>
            <a:endParaRPr lang="en-US" sz="1800"/>
          </a:p>
          <a:p>
            <a:r>
              <a:rPr lang="en-US" b="1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/>
              <a:t>Watch </a:t>
            </a:r>
            <a:r>
              <a:rPr lang="en-US"/>
              <a:t>my inaugural lecture at ETH and understand it</a:t>
            </a:r>
          </a:p>
          <a:p>
            <a:pPr lvl="1"/>
            <a:r>
              <a:rPr lang="en-US">
                <a:hlinkClick r:id="rId2"/>
              </a:rPr>
              <a:t>https://www.youtube.com/watch?v=kgiZlSOcGFM</a:t>
            </a:r>
            <a:endParaRPr lang="en-US"/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/>
              <a:t>Write a 1-page summary </a:t>
            </a:r>
            <a:r>
              <a:rPr lang="en-US"/>
              <a:t>of the lecture</a:t>
            </a:r>
          </a:p>
          <a:p>
            <a:pPr lvl="2"/>
            <a:r>
              <a:rPr lang="en-US"/>
              <a:t>What are your key takeaways?</a:t>
            </a:r>
          </a:p>
          <a:p>
            <a:pPr lvl="2"/>
            <a:r>
              <a:rPr lang="en-US"/>
              <a:t>What did you learn?</a:t>
            </a:r>
          </a:p>
          <a:p>
            <a:pPr lvl="2"/>
            <a:r>
              <a:rPr lang="en-US"/>
              <a:t>What did you like or dislike?</a:t>
            </a:r>
          </a:p>
          <a:p>
            <a:pPr lvl="2"/>
            <a:r>
              <a:rPr lang="en-US"/>
              <a:t>Upload PDF file to Moodle – Deadline: Friday, March 15.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671512" lvl="2" indent="0"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35563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5542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15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9079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200" dirty="0">
                <a:ea typeface="ＭＳ Ｐゴシック" panose="020B0600070205080204" pitchFamily="34" charset="-128"/>
              </a:rPr>
              <a:t>Lecture 7.1: Sequential Logic Design II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083153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See 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49639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5477628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86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069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10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163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34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231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58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443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Combinational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2855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Friday, March 22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logic is often grouped into larger building blocks to build more </a:t>
            </a:r>
            <a:r>
              <a:rPr lang="en-US">
                <a:solidFill>
                  <a:srgbClr val="0000FF"/>
                </a:solidFill>
              </a:rPr>
              <a:t>complex systems</a:t>
            </a:r>
          </a:p>
          <a:p>
            <a:endParaRPr lang="en-US"/>
          </a:p>
          <a:p>
            <a:r>
              <a:rPr lang="en-US"/>
              <a:t>Hides the </a:t>
            </a:r>
            <a:r>
              <a:rPr lang="en-US">
                <a:solidFill>
                  <a:srgbClr val="C00000"/>
                </a:solidFill>
              </a:rPr>
              <a:t>unnecessary gate-level details </a:t>
            </a:r>
            <a:r>
              <a:rPr lang="en-US"/>
              <a:t>to emphasize the function of the building block</a:t>
            </a:r>
          </a:p>
          <a:p>
            <a:endParaRPr lang="en-US"/>
          </a:p>
          <a:p>
            <a:r>
              <a:rPr lang="en-US"/>
              <a:t>We now look at: </a:t>
            </a:r>
          </a:p>
          <a:p>
            <a:pPr lvl="1"/>
            <a:r>
              <a:rPr lang="en-US"/>
              <a:t>Decoders</a:t>
            </a:r>
          </a:p>
          <a:p>
            <a:pPr lvl="1"/>
            <a:r>
              <a:rPr lang="en-US"/>
              <a:t>Multiplexers</a:t>
            </a:r>
          </a:p>
          <a:p>
            <a:pPr lvl="1"/>
            <a:r>
              <a:rPr lang="en-US"/>
              <a:t>Full adder</a:t>
            </a:r>
          </a:p>
          <a:p>
            <a:pPr lvl="1"/>
            <a:r>
              <a:rPr lang="en-US"/>
              <a:t>PLA (Programmable Logic Array)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04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n</a:t>
            </a:r>
            <a:r>
              <a:rPr lang="en-US"/>
              <a:t> inputs and </a:t>
            </a:r>
            <a:r>
              <a:rPr lang="en-US">
                <a:solidFill>
                  <a:srgbClr val="C00000"/>
                </a:solidFill>
              </a:rPr>
              <a:t>2</a:t>
            </a:r>
            <a:r>
              <a:rPr lang="en-US" baseline="30000">
                <a:solidFill>
                  <a:srgbClr val="C00000"/>
                </a:solidFill>
              </a:rPr>
              <a:t>n</a:t>
            </a:r>
            <a:r>
              <a:rPr lang="en-US"/>
              <a:t> outputs</a:t>
            </a:r>
          </a:p>
          <a:p>
            <a:r>
              <a:rPr lang="en-US"/>
              <a:t>Exactly one of the outputs is 1 and all the rest are 0s</a:t>
            </a:r>
          </a:p>
          <a:p>
            <a:r>
              <a:rPr lang="en-US"/>
              <a:t>The </a:t>
            </a:r>
            <a:r>
              <a:rPr lang="en-US">
                <a:solidFill>
                  <a:srgbClr val="C00000"/>
                </a:solidFill>
              </a:rPr>
              <a:t>one</a:t>
            </a:r>
            <a:r>
              <a:rPr lang="en-US"/>
              <a:t> </a:t>
            </a:r>
            <a:r>
              <a:rPr lang="en-US">
                <a:solidFill>
                  <a:srgbClr val="C00000"/>
                </a:solidFill>
              </a:rPr>
              <a:t>output</a:t>
            </a:r>
            <a:r>
              <a:rPr lang="en-US"/>
              <a:t> that is logically 1 is the output corresponding to the input </a:t>
            </a:r>
            <a:r>
              <a:rPr lang="en-US">
                <a:solidFill>
                  <a:srgbClr val="C00000"/>
                </a:solidFill>
              </a:rPr>
              <a:t>pattern</a:t>
            </a:r>
            <a:r>
              <a:rPr lang="en-US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01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Selects</a:t>
            </a:r>
            <a:r>
              <a:rPr lang="en-US"/>
              <a:t> one of the </a:t>
            </a:r>
            <a:r>
              <a:rPr lang="en-US" i="1"/>
              <a:t>N</a:t>
            </a:r>
            <a:r>
              <a:rPr lang="en-US"/>
              <a:t> inputs to connect it to the output</a:t>
            </a:r>
          </a:p>
          <a:p>
            <a:r>
              <a:rPr lang="en-US"/>
              <a:t>Needs log</a:t>
            </a:r>
            <a:r>
              <a:rPr lang="en-US" baseline="-25000"/>
              <a:t>2</a:t>
            </a:r>
            <a:r>
              <a:rPr lang="en-US" i="1"/>
              <a:t>N</a:t>
            </a:r>
            <a:r>
              <a:rPr lang="en-US"/>
              <a:t>-bit control input</a:t>
            </a:r>
          </a:p>
          <a:p>
            <a:r>
              <a:rPr lang="en-US"/>
              <a:t>2:1 MUX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98120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2602" y="1981200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17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Multiplexer (MUX)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output C is always connected to either the input A or the input B</a:t>
            </a:r>
          </a:p>
          <a:p>
            <a:pPr lvl="1"/>
            <a:r>
              <a:rPr lang="en-US"/>
              <a:t>Output value depends on the value of the </a:t>
            </a:r>
            <a:r>
              <a:rPr lang="en-US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Draw the schematic for an 8-input (8:1) MUX</a:t>
            </a:r>
          </a:p>
          <a:p>
            <a:pPr lvl="1"/>
            <a:r>
              <a:rPr lang="en-US" sz="2000"/>
              <a:t>Gate level: as a combination of basic AND, OR, NOT gates</a:t>
            </a:r>
          </a:p>
          <a:p>
            <a:pPr lvl="1"/>
            <a:r>
              <a:rPr lang="en-US" sz="2000"/>
              <a:t>Module level: As a combination of 2-input (2:1) </a:t>
            </a:r>
            <a:r>
              <a:rPr lang="en-US" sz="2000" err="1"/>
              <a:t>MUXes</a:t>
            </a:r>
            <a:endParaRPr lang="en-US" sz="2000"/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49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Sequential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54394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An FSM Consists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86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87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88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836440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132614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798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151755661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15972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(This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pPr lvl="1"/>
            <a:endParaRPr lang="en-US" dirty="0"/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tomorrow,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6986-0F49-FA43-A5BC-DCAB227B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(Next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633C-0A0E-974D-975C-F60784384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Model, LC-3, and MIPS</a:t>
            </a:r>
          </a:p>
          <a:p>
            <a:pPr lvl="1"/>
            <a:r>
              <a:rPr lang="en-US" dirty="0"/>
              <a:t>P&amp;P, Chapter 4, 5</a:t>
            </a:r>
          </a:p>
          <a:p>
            <a:pPr lvl="1"/>
            <a:r>
              <a:rPr lang="en-US" dirty="0"/>
              <a:t>H&amp;H, Chapter 6</a:t>
            </a:r>
          </a:p>
          <a:p>
            <a:pPr lvl="1"/>
            <a:r>
              <a:rPr lang="en-US" dirty="0"/>
              <a:t>P&amp;P, Appendices A and C (ISA and microarchitecture of LC-3)</a:t>
            </a:r>
          </a:p>
          <a:p>
            <a:pPr lvl="1"/>
            <a:r>
              <a:rPr lang="en-US" dirty="0"/>
              <a:t>H&amp;H, Appendix B (MIPS instructions)</a:t>
            </a:r>
          </a:p>
          <a:p>
            <a:pPr lvl="1"/>
            <a:endParaRPr lang="en-US" dirty="0"/>
          </a:p>
          <a:p>
            <a:r>
              <a:rPr lang="en-US" dirty="0"/>
              <a:t>Programming</a:t>
            </a:r>
          </a:p>
          <a:p>
            <a:pPr lvl="1"/>
            <a:r>
              <a:rPr lang="en-US" dirty="0"/>
              <a:t>P&amp;P, Chapter 6</a:t>
            </a:r>
          </a:p>
          <a:p>
            <a:endParaRPr lang="en-US" dirty="0"/>
          </a:p>
          <a:p>
            <a:r>
              <a:rPr lang="en-US" b="1" dirty="0"/>
              <a:t>Recommended: </a:t>
            </a:r>
            <a:r>
              <a:rPr lang="en-US" dirty="0"/>
              <a:t>Digital Building Blocks</a:t>
            </a:r>
          </a:p>
          <a:p>
            <a:pPr lvl="1"/>
            <a:r>
              <a:rPr lang="en-US" dirty="0"/>
              <a:t>H&amp;H, Chapter 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8F486-95F9-6E4D-B128-1BA6C169C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27839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1729</TotalTime>
  <Words>2308</Words>
  <Application>Microsoft Macintosh PowerPoint</Application>
  <PresentationFormat>On-screen Show (4:3)</PresentationFormat>
  <Paragraphs>640</Paragraphs>
  <Slides>59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83" baseType="lpstr">
      <vt:lpstr>ＭＳ Ｐゴシック</vt:lpstr>
      <vt:lpstr>ＭＳ Ｐゴシック</vt:lpstr>
      <vt:lpstr>Arial</vt:lpstr>
      <vt:lpstr>Calibri</vt:lpstr>
      <vt:lpstr>Cambria</vt:lpstr>
      <vt:lpstr>Garamond</vt:lpstr>
      <vt:lpstr>Tahoma</vt:lpstr>
      <vt:lpstr>Times New Roman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Design of Digital Circuits Lecture 7.1: Sequential Logic Design II</vt:lpstr>
      <vt:lpstr>Agenda for This Week</vt:lpstr>
      <vt:lpstr>Agenda for Next Week</vt:lpstr>
      <vt:lpstr>Extra Assignment 1: Lecture Video</vt:lpstr>
      <vt:lpstr>Extra Assignment 2: Moore’s Law (I)</vt:lpstr>
      <vt:lpstr>Extra Assignment 2: Moore’s Law (II)</vt:lpstr>
      <vt:lpstr>Required Readings (This Week)</vt:lpstr>
      <vt:lpstr>Required Readings (Next Week)</vt:lpstr>
      <vt:lpstr>Wrap-Up Sequential Logic Circuits and Design</vt:lpstr>
      <vt:lpstr>Circuits that Can     Store Information</vt:lpstr>
      <vt:lpstr>The Gated D Latch</vt:lpstr>
      <vt:lpstr>Sequential Logic Circuits</vt:lpstr>
      <vt:lpstr>Review: Finite State Machines</vt:lpstr>
      <vt:lpstr>Recall: Finite State Machines (FSMs)</vt:lpstr>
      <vt:lpstr>Recall: Finite State Machine Example</vt:lpstr>
      <vt:lpstr>Recall: FSM Transition Diagram</vt:lpstr>
      <vt:lpstr>Recall: Finite State Machine:  State Transition Table</vt:lpstr>
      <vt:lpstr>Recall: FSM State Transition Table</vt:lpstr>
      <vt:lpstr>Recall: FSM State Transition Table</vt:lpstr>
      <vt:lpstr>Recall: Finite State Machine:  Output Table</vt:lpstr>
      <vt:lpstr>Recall: FSM Output Table</vt:lpstr>
      <vt:lpstr>Recall: FSM Output Table</vt:lpstr>
      <vt:lpstr>Recall: Finite State Machine:     Schematic</vt:lpstr>
      <vt:lpstr>Recall: FSM Schematic: State Register</vt:lpstr>
      <vt:lpstr>Recall: FSM Schematic: State Register</vt:lpstr>
      <vt:lpstr>Recall: FSM Schematic: Next State Logic</vt:lpstr>
      <vt:lpstr>Recall: FSM Schematic: Output Logic</vt:lpstr>
      <vt:lpstr>Recall: FSM Timing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 Design of Digital Circuits Lecture 7.1: Sequential Logic Design II</vt:lpstr>
      <vt:lpstr>See Backup Slides: Different Types of Flip Flops</vt:lpstr>
      <vt:lpstr>The D Flip-Flop</vt:lpstr>
      <vt:lpstr>Enabled Flip-Flops</vt:lpstr>
      <vt:lpstr>Resettable Flip-Flop</vt:lpstr>
      <vt:lpstr>Resettable Flip-Flops</vt:lpstr>
      <vt:lpstr>Settable Flip-Flop</vt:lpstr>
      <vt:lpstr>Recall:  Combinational Logic Blocks</vt:lpstr>
      <vt:lpstr>Recall: Combinational Building Blocks</vt:lpstr>
      <vt:lpstr>Recall: Decoder</vt:lpstr>
      <vt:lpstr>Recall: Multiplexer (MUX), or Selector</vt:lpstr>
      <vt:lpstr>Recall: Multiplexer (MUX)</vt:lpstr>
      <vt:lpstr>Recall:  Sequential Logic Blocks</vt:lpstr>
      <vt:lpstr>Recall: An FSM Consists of:</vt:lpstr>
      <vt:lpstr>Recall: The Problem with Latches</vt:lpstr>
      <vt:lpstr>Recall: The D Flip-Flop</vt:lpstr>
      <vt:lpstr>Recall: The D Flip-Flop</vt:lpstr>
      <vt:lpstr>Recall: The D Flip-Flop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56</cp:revision>
  <dcterms:created xsi:type="dcterms:W3CDTF">2010-09-08T00:51:32Z</dcterms:created>
  <dcterms:modified xsi:type="dcterms:W3CDTF">2019-03-13T21:25:25Z</dcterms:modified>
</cp:coreProperties>
</file>